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
<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6652e94cc1.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366522ae1465.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366552bd04ac.png"/>
<Relationship Id="rId3" Type="http://schemas.openxmlformats.org/officeDocument/2006/relationships/hyperlink" Target="NA" TargetMode="External"/>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3665777de2a3.png"/>
<Relationship Id="rId3" Type="http://schemas.openxmlformats.org/officeDocument/2006/relationships/hyperlink" Target="NA" TargetMode="External"/>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366569aa789e.png"/>
<Relationship Id="rId3" Type="http://schemas.openxmlformats.org/officeDocument/2006/relationships/hyperlink" Target="NA" TargetMode="External"/>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366536d50344.png"/>
<Relationship Id="rId3" Type="http://schemas.openxmlformats.org/officeDocument/2006/relationships/hyperlink" Target="NA" TargetMode="External"/>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6655ac9817b.png"/>
<Relationship Id="rId3" Type="http://schemas.openxmlformats.org/officeDocument/2006/relationships/image" Target="../media/file36656353e0cd.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66517cbe5ad.png"/>
<Relationship Id="rId3" Type="http://schemas.openxmlformats.org/officeDocument/2006/relationships/image" Target="../media/file36654b53cd0f.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6656abbba6b.png"/>
<Relationship Id="rId3" Type="http://schemas.openxmlformats.org/officeDocument/2006/relationships/image" Target="../media/file36654acbfd8b.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6651672d70a.png"/>
<Relationship Id="rId3" Type="http://schemas.openxmlformats.org/officeDocument/2006/relationships/image" Target="../media/file36654d83dd09.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665c24a1a1.png"/>
<Relationship Id="rId3" Type="http://schemas.openxmlformats.org/officeDocument/2006/relationships/image" Target="../media/file366538ef5741.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6656949899a.png"/>
<Relationship Id="rId3" Type="http://schemas.openxmlformats.org/officeDocument/2006/relationships/image" Target="../media/file36655ae91376.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6657bfcd69a.png"/>
<Relationship Id="rId3" Type="http://schemas.openxmlformats.org/officeDocument/2006/relationships/image" Target="../media/file3665146d580e.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66516b0099c.png"/>
<Relationship Id="rId3" Type="http://schemas.openxmlformats.org/officeDocument/2006/relationships/image" Target="../media/file36657f46ec66.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665271ed5b4.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6655960307c.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6653a0f4abb.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66541f358c4.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6654f48cdaf.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66534b7c4d3.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665cdb13af.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7732090" y="6173785"/>
            <a:ext cx="2743200" cy="365125"/>
          </a:xfrm>
        </p:spPr>
        <p:txBody>
          <a:bodyPr/>
          <a:lstStyle/>
          <a:p>
            <a:r>
              <a:rPr/>
              <a:t>Pack date: 12 October 2022</a:t>
            </a:r>
          </a:p>
        </p:txBody>
      </p:sp>
      <p:pic>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7732090" y="6340045"/>
            <a:ext cx="2743200" cy="365125"/>
          </a:xfrm>
        </p:spPr>
        <p:txBody>
          <a:bodyPr/>
          <a:lstStyle/>
          <a:p>
            <a:r>
              <a:rPr/>
              <a:t>Pack date: 12 October 2022</a:t>
            </a:r>
          </a:p>
        </p:txBody>
      </p:sp>
      <p:pic>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p:nvSpPr>
          <p:cNvPr id="3" name="Date Placeholder 2"/>
          <p:cNvSpPr>
            <a:spLocks noGrp="1"/>
          </p:cNvSpPr>
          <p:nvPr>
            <p:ph type="dt" sz="half" idx="10"/>
          </p:nvPr>
        </p:nvSpPr>
        <p:spPr>
          <a:xfrm>
            <a:off x="7732090" y="6340045"/>
            <a:ext cx="2743200" cy="365125"/>
          </a:xfrm>
        </p:spPr>
        <p:txBody>
          <a:bodyPr/>
          <a:lstStyle/>
          <a:p>
            <a:r>
              <a:rPr/>
              <a:t>Pack date: 12 October 2022</a:t>
            </a:r>
          </a:p>
        </p:txBody>
      </p:sp>
      <p:sp>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p:nvSpPr>
          <p:cNvPr id="5" name="Text Placeholder 19"/>
          <p:cNvSpPr>
            <a:spLocks noGrp="1"/>
          </p:cNvSpPr>
          <p:nvPr>
            <p:ph type="body" sz="quarter" idx="23"/>
          </p:nvPr>
        </p:nvSpPr>
        <p:spPr>
          <a:xfrm>
            <a:off x="10702753" y="6350031"/>
            <a:ext cx="1236663" cy="365125"/>
          </a:xfrm>
        </p:spPr>
        <p:txBody>
          <a:bodyPr/>
          <a:lstStyle/>
          <a:p>
            <a:r>
              <a:rPr/>
              <a:t>Slide 11</a:t>
            </a:r>
          </a:p>
        </p:txBody>
      </p:sp>
      <p:sp>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06 October</a:t>
            </a:r>
          </a:p>
        </p:txBody>
      </p:sp>
      <p:sp>
        <p:nvSpPr>
          <p:cNvPr id="7" name="Text Placeholder 12"/>
          <p:cNvSpPr>
            <a:spLocks noGrp="1"/>
          </p:cNvSpPr>
          <p:nvPr>
            <p:ph type="body" sz="quarter" idx="20"/>
          </p:nvPr>
        </p:nvSpPr>
        <p:spPr>
          <a:xfrm>
            <a:off x="103188" y="4458958"/>
            <a:ext cx="3319462" cy="360363"/>
          </a:xfrm>
        </p:spPr>
        <p:txBody>
          <a:bodyPr/>
          <a:lstStyle/>
          <a:p>
            <a:r>
              <a:rPr/>
              <a:t>What is a decile?</a:t>
            </a:r>
          </a:p>
        </p:txBody>
      </p:sp>
      <p:sp>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Name</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Cumulative cases</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Cumulative rate per 100,000 residents</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Local Authority Rank (out of 149) where 1 = Highest Rate per 100,000</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Decile of cumulative rate per 100,000</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West Sussex</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298,481</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34,401.7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106th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8</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England</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20,027,667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35,415.8</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South East region</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3,253,317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35,295.9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p:nvSpPr>
          <p:cNvPr id="3" name="Date Placeholder 2"/>
          <p:cNvSpPr>
            <a:spLocks noGrp="1"/>
          </p:cNvSpPr>
          <p:nvPr>
            <p:ph type="dt" sz="half" idx="10"/>
          </p:nvPr>
        </p:nvSpPr>
        <p:spPr>
          <a:xfrm>
            <a:off x="7732090" y="6340045"/>
            <a:ext cx="2743200" cy="365125"/>
          </a:xfrm>
        </p:spPr>
        <p:txBody>
          <a:bodyPr/>
          <a:lstStyle/>
          <a:p>
            <a:r>
              <a:rPr/>
              <a:t>Pack date: 12 October 2022</a:t>
            </a:r>
          </a:p>
        </p:txBody>
      </p:sp>
      <p:sp>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p:nvSpPr>
          <p:cNvPr id="5" name="Text Placeholder 19"/>
          <p:cNvSpPr>
            <a:spLocks noGrp="1"/>
          </p:cNvSpPr>
          <p:nvPr>
            <p:ph type="body" sz="quarter" idx="23"/>
          </p:nvPr>
        </p:nvSpPr>
        <p:spPr>
          <a:xfrm>
            <a:off x="10702753" y="6350031"/>
            <a:ext cx="1236663" cy="365125"/>
          </a:xfrm>
        </p:spPr>
        <p:txBody>
          <a:bodyPr/>
          <a:lstStyle/>
          <a:p>
            <a:r>
              <a:rPr/>
              <a:t>Slide 12</a:t>
            </a:r>
          </a:p>
        </p:txBody>
      </p:sp>
      <p:sp>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06 October</a:t>
            </a:r>
          </a:p>
        </p:txBody>
      </p:sp>
      <p:sp>
        <p:nvSpPr>
          <p:cNvPr id="7" name="Text Placeholder 12"/>
          <p:cNvSpPr>
            <a:spLocks noGrp="1"/>
          </p:cNvSpPr>
          <p:nvPr>
            <p:ph type="body" sz="quarter" idx="20"/>
          </p:nvPr>
        </p:nvSpPr>
        <p:spPr>
          <a:xfrm>
            <a:off x="103188" y="4458958"/>
            <a:ext cx="3319462" cy="360363"/>
          </a:xfrm>
        </p:spPr>
        <p:txBody>
          <a:bodyPr/>
          <a:lstStyle/>
          <a:p>
            <a:r>
              <a:rPr/>
              <a:t>What is a decile?</a:t>
            </a:r>
          </a:p>
        </p:txBody>
      </p:sp>
      <p:sp>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01 October</a:t>
            </a:r>
          </a:p>
        </p:txBody>
      </p:sp>
      <p:graphicFrame>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Name</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Rolling 7-day new cases</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Rolling 7-day case rate per 100,000</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Local Authority Rank (out of 149) where 1 = Highest Rolling 7-day rate per 100,000</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Decile of rolling rate per 100,000</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West Sussex</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936</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107.9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29th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2</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England</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50,317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89.0</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South East region</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9,115</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98.9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p:nvSpPr>
          <p:cNvPr id="3" name="Date Placeholder 2"/>
          <p:cNvSpPr>
            <a:spLocks noGrp="1"/>
          </p:cNvSpPr>
          <p:nvPr>
            <p:ph type="dt" sz="half" idx="10"/>
          </p:nvPr>
        </p:nvSpPr>
        <p:spPr>
          <a:xfrm>
            <a:off x="7732090" y="6340045"/>
            <a:ext cx="2743200" cy="365125"/>
          </a:xfrm>
        </p:spPr>
        <p:txBody>
          <a:bodyPr/>
          <a:lstStyle/>
          <a:p>
            <a:r>
              <a:rPr/>
              <a:t>Pack date: 12 October 2022</a:t>
            </a:r>
          </a:p>
        </p:txBody>
      </p:sp>
      <p:sp>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p:nvSpPr>
          <p:cNvPr id="5" name="Text Placeholder 19"/>
          <p:cNvSpPr>
            <a:spLocks noGrp="1"/>
          </p:cNvSpPr>
          <p:nvPr>
            <p:ph type="body" sz="quarter" idx="23"/>
          </p:nvPr>
        </p:nvSpPr>
        <p:spPr>
          <a:xfrm>
            <a:off x="10702753" y="6350031"/>
            <a:ext cx="1236663" cy="365125"/>
          </a:xfrm>
        </p:spPr>
        <p:txBody>
          <a:bodyPr/>
          <a:lstStyle/>
          <a:p>
            <a:r>
              <a:rPr/>
              <a:t>Slide 13</a:t>
            </a:r>
          </a:p>
        </p:txBody>
      </p:sp>
      <p:sp>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06 October</a:t>
            </a:r>
          </a:p>
        </p:txBody>
      </p:sp>
      <p:sp>
        <p:nvSpPr>
          <p:cNvPr id="7" name="Text Placeholder 12"/>
          <p:cNvSpPr>
            <a:spLocks noGrp="1"/>
          </p:cNvSpPr>
          <p:nvPr>
            <p:ph type="body" sz="quarter" idx="20"/>
          </p:nvPr>
        </p:nvSpPr>
        <p:spPr>
          <a:xfrm>
            <a:off x="103188" y="4458958"/>
            <a:ext cx="3319462" cy="360363"/>
          </a:xfrm>
        </p:spPr>
        <p:txBody>
          <a:bodyPr/>
          <a:lstStyle/>
          <a:p>
            <a:r>
              <a:rPr/>
              <a:t>What is a decile?</a:t>
            </a:r>
          </a:p>
        </p:txBody>
      </p:sp>
      <p:sp>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Name</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Cumulative cases</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Cumulative rate per 100,000 residents</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Local Authority Rank (out of 315) where 1 = Highest Rate per 100,000</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Decile of cumulative rate per 100,000</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Adur</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21,114</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32,894.5</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254th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Arun</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53,179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33,005.2</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251st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8</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Chichester</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38,727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31,872.0</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270th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Crawley</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43,431</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38,614.3</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22nd</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10% of authorities</a:t>
                      </a:r>
                      <a:br>
                        <a:rPr cap="none" sz="1100" i="0" b="0" u="none">
                          <a:solidFill>
                            <a:srgbClr val="000000">
                              <a:alpha val="100000"/>
                            </a:srgbClr>
                          </a:solidFill>
                          <a:latin typeface="Calibri"/>
                          <a:cs typeface="Calibri"/>
                          <a:ea typeface="Calibri"/>
                          <a:sym typeface="Calibri"/>
                        </a:rPr>
                      </a:br>
                      <a:r>
                        <a:rPr cap="none" sz="1100" i="0" b="0" u="none">
                          <a:solidFill>
                            <a:srgbClr val="000000">
                              <a:alpha val="100000"/>
                            </a:srgbClr>
                          </a:solidFill>
                          <a:latin typeface="Calibri"/>
                          <a:cs typeface="Calibri"/>
                          <a:ea typeface="Calibri"/>
                          <a:sym typeface="Calibri"/>
                        </a:rPr>
                        <a:t>with highest rate</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Horsham</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48,772</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33,526.3</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235th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8</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Mid Sussex</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55,213</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36,290.4</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106th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4</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Worthing</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38,045</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34,359.3</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207th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West Sussex</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298,481</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34,401.7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South East region</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3,253,317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35,295.9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England</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20,027,667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35,415.8</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p:nvSpPr>
          <p:cNvPr id="3" name="Date Placeholder 2"/>
          <p:cNvSpPr>
            <a:spLocks noGrp="1"/>
          </p:cNvSpPr>
          <p:nvPr>
            <p:ph type="dt" sz="half" idx="10"/>
          </p:nvPr>
        </p:nvSpPr>
        <p:spPr>
          <a:xfrm>
            <a:off x="7732090" y="6340045"/>
            <a:ext cx="2743200" cy="365125"/>
          </a:xfrm>
        </p:spPr>
        <p:txBody>
          <a:bodyPr/>
          <a:lstStyle/>
          <a:p>
            <a:r>
              <a:rPr/>
              <a:t>Pack date: 12 October 2022</a:t>
            </a:r>
          </a:p>
        </p:txBody>
      </p:sp>
      <p:sp>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p:nvSpPr>
          <p:cNvPr id="5" name="Text Placeholder 19"/>
          <p:cNvSpPr>
            <a:spLocks noGrp="1"/>
          </p:cNvSpPr>
          <p:nvPr>
            <p:ph type="body" sz="quarter" idx="23"/>
          </p:nvPr>
        </p:nvSpPr>
        <p:spPr>
          <a:xfrm>
            <a:off x="10702753" y="6350031"/>
            <a:ext cx="1236663" cy="365125"/>
          </a:xfrm>
        </p:spPr>
        <p:txBody>
          <a:bodyPr/>
          <a:lstStyle/>
          <a:p>
            <a:r>
              <a:rPr/>
              <a:t>Slide 14</a:t>
            </a:r>
          </a:p>
        </p:txBody>
      </p:sp>
      <p:sp>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06 October</a:t>
            </a:r>
          </a:p>
        </p:txBody>
      </p:sp>
      <p:sp>
        <p:nvSpPr>
          <p:cNvPr id="7" name="Text Placeholder 12"/>
          <p:cNvSpPr>
            <a:spLocks noGrp="1"/>
          </p:cNvSpPr>
          <p:nvPr>
            <p:ph type="body" sz="quarter" idx="20"/>
          </p:nvPr>
        </p:nvSpPr>
        <p:spPr>
          <a:xfrm>
            <a:off x="103188" y="4458958"/>
            <a:ext cx="3319462" cy="360363"/>
          </a:xfrm>
        </p:spPr>
        <p:txBody>
          <a:bodyPr/>
          <a:lstStyle/>
          <a:p>
            <a:r>
              <a:rPr/>
              <a:t>What is a decile?</a:t>
            </a:r>
          </a:p>
        </p:txBody>
      </p:sp>
      <p:sp>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01 October</a:t>
            </a:r>
          </a:p>
        </p:txBody>
      </p:sp>
      <p:graphicFrame>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Name</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Rolling 7-day new cases</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Rolling 7-day case rate per 100,000</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Local Authority Rank (out of 315) where 1 = Highest Rolling 7-day rate per 100,000</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Decile of rolling rate per 100,000</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Adur</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62</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96.6</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157th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6</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Arun</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234</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145.2</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8th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10% of authorities</a:t>
                      </a:r>
                      <a:br>
                        <a:rPr cap="none" sz="1100" i="0" b="0" u="none">
                          <a:solidFill>
                            <a:srgbClr val="000000">
                              <a:alpha val="100000"/>
                            </a:srgbClr>
                          </a:solidFill>
                          <a:latin typeface="Calibri"/>
                          <a:cs typeface="Calibri"/>
                          <a:ea typeface="Calibri"/>
                          <a:sym typeface="Calibri"/>
                        </a:rPr>
                      </a:br>
                      <a:r>
                        <a:rPr cap="none" sz="1100" i="0" b="0" u="none">
                          <a:solidFill>
                            <a:srgbClr val="000000">
                              <a:alpha val="100000"/>
                            </a:srgbClr>
                          </a:solidFill>
                          <a:latin typeface="Calibri"/>
                          <a:cs typeface="Calibri"/>
                          <a:ea typeface="Calibri"/>
                          <a:sym typeface="Calibri"/>
                        </a:rPr>
                        <a:t>with highest rate</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Chichester</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138</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113.6</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77th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3</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Crawley</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78</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69.3</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254th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Horsham</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122</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83.9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206th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Mid Sussex</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177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116.3</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68th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3</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Worthing</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125</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112.9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82nd</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3</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West Sussex</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936</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107.9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England</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50,317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89.0</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South East region</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9,115</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98.9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10252364" y="585081"/>
            <a:ext cx="1629151" cy="700684"/>
          </a:xfrm>
        </p:spPr>
        <p:txBody>
          <a:bodyPr/>
          <a:lstStyle/>
          <a:p>
            <a:r>
              <a:rPr/>
              <a:t>Pack date: 12 October 2022</a:t>
            </a:r>
          </a:p>
        </p:txBody>
      </p:sp>
      <p:pic>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10252364" y="585081"/>
            <a:ext cx="1629151" cy="700684"/>
          </a:xfrm>
        </p:spPr>
        <p:txBody>
          <a:bodyPr/>
          <a:lstStyle/>
          <a:p>
            <a:r>
              <a:rPr/>
              <a:t>Pack date: 12 October 2022</a:t>
            </a:r>
          </a:p>
        </p:txBody>
      </p:sp>
      <p:pic>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10252364" y="585081"/>
            <a:ext cx="1629151" cy="700684"/>
          </a:xfrm>
        </p:spPr>
        <p:txBody>
          <a:bodyPr/>
          <a:lstStyle/>
          <a:p>
            <a:r>
              <a:rPr/>
              <a:t>Pack date: 12 October 2022</a:t>
            </a:r>
          </a:p>
        </p:txBody>
      </p:sp>
      <p:pic>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10252364" y="585081"/>
            <a:ext cx="1629151" cy="700684"/>
          </a:xfrm>
        </p:spPr>
        <p:txBody>
          <a:bodyPr/>
          <a:lstStyle/>
          <a:p>
            <a:r>
              <a:rPr/>
              <a:t>Pack date: 12 October 2022</a:t>
            </a:r>
          </a:p>
        </p:txBody>
      </p:sp>
      <p:pic>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7732090" y="6173785"/>
            <a:ext cx="2743200" cy="365125"/>
          </a:xfrm>
        </p:spPr>
        <p:txBody>
          <a:bodyPr/>
          <a:lstStyle/>
          <a:p>
            <a:r>
              <a:rPr/>
              <a:t>Pack date: 12 October 2022</a:t>
            </a:r>
          </a:p>
        </p:txBody>
      </p:sp>
      <p:sp>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p:nvSpPr>
          <p:cNvPr id="5" name="Text Placeholder 13"/>
          <p:cNvSpPr>
            <a:spLocks noGrp="1"/>
          </p:cNvSpPr>
          <p:nvPr>
            <p:ph type="body" sz="quarter" idx="14"/>
          </p:nvPr>
        </p:nvSpPr>
        <p:spPr>
          <a:xfrm>
            <a:off x="260350" y="5486400"/>
            <a:ext cx="2759941" cy="419100"/>
          </a:xfrm>
        </p:spPr>
        <p:txBody>
          <a:bodyPr/>
          <a:lstStyle/>
          <a:p>
            <a:r>
              <a:rPr/>
              <a:t>Contact</a:t>
            </a:r>
          </a:p>
        </p:txBody>
      </p:sp>
      <p:sp>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10252364" y="585081"/>
            <a:ext cx="1629151" cy="700684"/>
          </a:xfrm>
        </p:spPr>
        <p:txBody>
          <a:bodyPr/>
          <a:lstStyle/>
          <a:p>
            <a:r>
              <a:rPr/>
              <a:t>Pack date: 12 October 2022</a:t>
            </a:r>
          </a:p>
        </p:txBody>
      </p:sp>
      <p:pic>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10252364" y="585081"/>
            <a:ext cx="1629151" cy="700684"/>
          </a:xfrm>
        </p:spPr>
        <p:txBody>
          <a:bodyPr/>
          <a:lstStyle/>
          <a:p>
            <a:r>
              <a:rPr/>
              <a:t>Pack date: 12 October 2022</a:t>
            </a:r>
          </a:p>
        </p:txBody>
      </p:sp>
      <p:pic>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10252364" y="585081"/>
            <a:ext cx="1629151" cy="700684"/>
          </a:xfrm>
        </p:spPr>
        <p:txBody>
          <a:bodyPr/>
          <a:lstStyle/>
          <a:p>
            <a:r>
              <a:rPr/>
              <a:t>Pack date: 12 October 2022</a:t>
            </a:r>
          </a:p>
        </p:txBody>
      </p:sp>
      <p:pic>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10252364" y="585081"/>
            <a:ext cx="1629151" cy="700684"/>
          </a:xfrm>
        </p:spPr>
        <p:txBody>
          <a:bodyPr/>
          <a:lstStyle/>
          <a:p>
            <a:r>
              <a:rPr/>
              <a:t>Pack date: 12 October 2022</a:t>
            </a:r>
          </a:p>
        </p:txBody>
      </p:sp>
      <p:pic>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7732090" y="6173785"/>
            <a:ext cx="2743200" cy="365125"/>
          </a:xfrm>
        </p:spPr>
        <p:txBody>
          <a:bodyPr/>
          <a:lstStyle/>
          <a:p>
            <a:r>
              <a:rPr/>
              <a:t>Pack date: 12 October 2022</a:t>
            </a:r>
          </a:p>
        </p:txBody>
      </p:sp>
      <p:pic>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7732090" y="6173785"/>
            <a:ext cx="2743200" cy="365125"/>
          </a:xfrm>
        </p:spPr>
        <p:txBody>
          <a:bodyPr/>
          <a:lstStyle/>
          <a:p>
            <a:r>
              <a:rPr/>
              <a:t>Pack date: 12 October 2022</a:t>
            </a:r>
          </a:p>
        </p:txBody>
      </p:sp>
      <p:pic>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7732090" y="6173785"/>
            <a:ext cx="2743200" cy="365125"/>
          </a:xfrm>
        </p:spPr>
        <p:txBody>
          <a:bodyPr/>
          <a:lstStyle/>
          <a:p>
            <a:r>
              <a:rPr/>
              <a:t>Pack date: 12 October 2022</a:t>
            </a:r>
          </a:p>
        </p:txBody>
      </p:sp>
      <p:pic>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7732090" y="6173785"/>
            <a:ext cx="2743200" cy="365125"/>
          </a:xfrm>
        </p:spPr>
        <p:txBody>
          <a:bodyPr/>
          <a:lstStyle/>
          <a:p>
            <a:r>
              <a:rPr/>
              <a:t>Pack date: 12 October 2022</a:t>
            </a:r>
          </a:p>
        </p:txBody>
      </p:sp>
      <p:pic>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7732090" y="6173785"/>
            <a:ext cx="2743200" cy="365125"/>
          </a:xfrm>
        </p:spPr>
        <p:txBody>
          <a:bodyPr/>
          <a:lstStyle/>
          <a:p>
            <a:r>
              <a:rPr/>
              <a:t>Pack date: 12 October 2022</a:t>
            </a:r>
          </a:p>
        </p:txBody>
      </p:sp>
      <p:pic>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7732090" y="6173785"/>
            <a:ext cx="2743200" cy="365125"/>
          </a:xfrm>
        </p:spPr>
        <p:txBody>
          <a:bodyPr/>
          <a:lstStyle/>
          <a:p>
            <a:r>
              <a:rPr/>
              <a:t>Pack date: 12 October 2022</a:t>
            </a:r>
          </a:p>
        </p:txBody>
      </p:sp>
      <p:pic>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7732090" y="6173785"/>
            <a:ext cx="2743200" cy="365125"/>
          </a:xfrm>
        </p:spPr>
        <p:txBody>
          <a:bodyPr/>
          <a:lstStyle/>
          <a:p>
            <a:r>
              <a:rPr/>
              <a:t>Pack date: 12 October 2022</a:t>
            </a:r>
          </a:p>
        </p:txBody>
      </p:sp>
      <p:pic>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2022-10-12T11:00:50Z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